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66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E3A52-7A1D-A692-FF9D-2B16632522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6956D1-BDE9-F5BD-BB43-35E3AEADF3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216E63-A1EA-5F3B-5EE5-F1680CFC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BFEBE-16CF-A581-8583-C4C4FDCE4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5DF84B-CD0F-31FD-F380-99D9DF59B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395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2659B-113B-CBAF-D09D-291686498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863E06-C180-4C14-7714-A5E16F8F28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FAF145-2773-BBC2-B555-C50991C4F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D813E-D5D3-B134-FAF0-86B666A31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B044C-94D5-A4E5-7A30-F0DC582DB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42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9DA1FF-F492-22BC-1351-78FF332CB0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FA6476-63A9-819D-41FC-5161F705A0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F52CBA-B0B6-5707-8B21-74ED908E2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161BA-7391-0288-D21E-20E448144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2B57D-76E4-6892-13A2-01FA21124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61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0E422-5A8D-8045-65A1-965FE50A1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4B572-9E92-7BF4-F402-6A321843F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3F7E5C-BB40-8D7B-DCF4-B1E8862E7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AAAAF-17EB-51A6-E66B-114E98B7E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E037C-BBFD-19EE-46D2-401496F8B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69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437F1-1232-6440-A794-25D845972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1CFE6-82A0-13D1-44EA-BDD3973266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C4FAB0-B36E-96BF-A5E9-EAE2C4BF4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E1B60B-D4FC-64CC-B420-DDD47E45A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91954-C72B-8F3F-6CE9-11D274256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908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FBE82-C8B5-599E-2D7A-DBD09D194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2575B5-B9F5-AC89-1B83-3DDEDF4D1F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804116-7B3D-3C57-20A8-640E9C2A7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68AAFA-41EC-90BE-E307-483865CF0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EBC686-2D0F-B761-C36D-6B45632AB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A005AF-B681-5154-1F59-62FF84526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7555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5394A-CCD6-AEE7-395B-3FF48FE40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E9277F-8728-BC49-243A-76E7F2F0EE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EFFB77-7F6B-B901-D5D2-9711C87241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7D9F27-7552-3740-CB6F-6508C99377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CD5A4F-535D-D1C7-08A0-D9A8F10C55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866E53-D1BC-9E10-A4A2-FF704F313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8763FF-181A-E844-44EE-ECB557044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6398EB-6335-1CD5-7AF2-1AD02C428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9711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13904-19F3-4759-DFBB-5DC85F0BD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9AAB1B-DCF2-F4FD-F44F-37CBAC28E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D52517-F82A-A4D9-759C-A1B59F320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EE4C70-111E-D867-BC9D-C9DB73485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9729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556B61-C434-062F-5403-CE3068D9F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4BE9DA-83DC-1535-E021-1B7DB68AB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7F1DE7-B924-3C41-C072-1377E5458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5757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000E0-1AC1-31D6-72C5-A5B68ADC6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E2E9B1-E9A7-C80C-BDCF-8207DDDB4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07293B-7D08-D911-00D4-6011FC315F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43BC58-1C75-79B5-DF27-B09B964F5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80EE99-116E-79B0-F7BC-B7DFB31B2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B0740-A881-7007-1717-2B2D85912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998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B8D23-3DD1-A0E1-E4A9-E0367A954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D7AF34-DCB9-CCD4-BC99-3AFC545890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3882FD-678D-5F7A-9A07-F4F9AD0A70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07506E-0C66-1C52-2207-3D50A0557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91C2BB-A7C1-504E-0B24-5AD1BB8DF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029D93-249D-D03E-9836-F9F03CE77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7176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68333D-C507-F697-6CEA-6D55AEE95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17BC3-2FCC-6415-AA24-FB12FC4E9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06C4D8-85E9-3200-61E4-E154E73E42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216872-57C7-4687-85DC-8291D91B1260}" type="datetimeFigureOut">
              <a:rPr lang="en-GB" smtClean="0"/>
              <a:t>01/11/2024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F2BBFD-42ED-0C07-288D-48C7F4FEEB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5BDF9-8AF0-FA7F-91BD-F74C18AEE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6D28D1-44EE-4CE3-9876-8207762F99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983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AA9E6-1CE3-1B94-F4F7-3E4BDF2098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632" y="1122362"/>
            <a:ext cx="10353368" cy="2479675"/>
          </a:xfrm>
        </p:spPr>
        <p:txBody>
          <a:bodyPr>
            <a:normAutofit/>
          </a:bodyPr>
          <a:lstStyle/>
          <a:p>
            <a:r>
              <a:rPr lang="en-GB" sz="6600" dirty="0"/>
              <a:t>Simple Past</a:t>
            </a:r>
            <a:br>
              <a:rPr lang="en-GB" sz="6600" dirty="0"/>
            </a:br>
            <a:r>
              <a:rPr lang="en-US" sz="4000" b="0" i="0" dirty="0">
                <a:effectLst/>
                <a:latin typeface="Google Sans Text"/>
              </a:rPr>
              <a:t>Understanding its Form, Uses, and Applications</a:t>
            </a:r>
            <a:endParaRPr lang="en-GB" sz="6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D03766-8455-9FA8-53C5-F1A91E71D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39689"/>
            <a:ext cx="9144000" cy="1655762"/>
          </a:xfrm>
        </p:spPr>
        <p:txBody>
          <a:bodyPr/>
          <a:lstStyle/>
          <a:p>
            <a:r>
              <a:rPr lang="en-GB" dirty="0"/>
              <a:t>Professor: Mohammed El Messaoudi</a:t>
            </a:r>
          </a:p>
        </p:txBody>
      </p:sp>
    </p:spTree>
    <p:extLst>
      <p:ext uri="{BB962C8B-B14F-4D97-AF65-F5344CB8AC3E}">
        <p14:creationId xmlns:p14="http://schemas.microsoft.com/office/powerpoint/2010/main" val="1575488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8AE4A-5D73-BB40-9A1B-A7B2625A6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0" dirty="0">
                <a:effectLst/>
                <a:latin typeface="Google Sans Text"/>
              </a:rPr>
              <a:t>Identifying the Simple Past Tense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C76F5-33B5-17A4-F9FB-D4C9661034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sz="4800" b="1" i="0" dirty="0">
                <a:effectLst/>
                <a:latin typeface="Google Sans Text"/>
              </a:rPr>
              <a:t>Time </a:t>
            </a:r>
            <a:r>
              <a:rPr lang="en-US" sz="4800" b="1" i="0" dirty="0">
                <a:effectLst/>
                <a:highlight>
                  <a:srgbClr val="FFFF00"/>
                </a:highlight>
                <a:latin typeface="Google Sans Text"/>
              </a:rPr>
              <a:t>Adverbials</a:t>
            </a:r>
            <a:r>
              <a:rPr lang="en-US" sz="4800" b="1" i="0" dirty="0">
                <a:effectLst/>
                <a:latin typeface="Google Sans Text"/>
              </a:rPr>
              <a:t>:</a:t>
            </a:r>
            <a:endParaRPr lang="en-US" sz="4800" b="0" i="0" dirty="0">
              <a:effectLst/>
              <a:latin typeface="Google Sans Text"/>
            </a:endParaRPr>
          </a:p>
          <a:p>
            <a:pPr marL="457200" lvl="1" indent="0" algn="just">
              <a:buNone/>
            </a:pPr>
            <a:r>
              <a:rPr lang="en-US" sz="4400" b="0" i="0" dirty="0">
                <a:effectLst/>
                <a:latin typeface="Google Sans Text"/>
              </a:rPr>
              <a:t>Words like "last night/year/month/week", "ago", "long ago", "back", "just now", "yesterday", "in 2000" etc. </a:t>
            </a:r>
            <a:r>
              <a:rPr lang="en-US" sz="4400" b="0" i="0" dirty="0">
                <a:effectLst/>
                <a:highlight>
                  <a:srgbClr val="FFFF00"/>
                </a:highlight>
                <a:latin typeface="Google Sans Text"/>
              </a:rPr>
              <a:t>are used in sentences to indicate the Simple Past Tense</a:t>
            </a:r>
            <a:r>
              <a:rPr lang="en-US" sz="4400" b="0" i="0" dirty="0">
                <a:effectLst/>
                <a:latin typeface="Google Sans Text"/>
              </a:rPr>
              <a:t>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5103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6CCB2-6126-78E9-A07D-B2CDB9289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0" dirty="0">
                <a:effectLst/>
                <a:latin typeface="Google Sans Text"/>
              </a:rPr>
              <a:t>Exercise 1: Past Events (Specific Time)</a:t>
            </a:r>
            <a:br>
              <a:rPr lang="en-US" b="0" i="0" dirty="0">
                <a:effectLst/>
                <a:latin typeface="Google Sans Text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AE5E80-6F03-F9A0-77B3-833BF6A3A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91" y="1690688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Instructions:</a:t>
            </a:r>
            <a:r>
              <a:rPr lang="en-US" b="0" i="0" dirty="0">
                <a:effectLst/>
                <a:latin typeface="Google Sans Text"/>
              </a:rPr>
              <a:t> Fill in the blanks with the correct past tense form of the verb in parentheses to complete the sentences about events that happened at a specific time.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The first astronauts ____ (land) on the moon in 1969.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My family ____ (go) on vacation to Florida last summer.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The famous painter ____ (die) in 1890.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Yesterday, I ____ (eat) breakfast at 7:00 AM.</a:t>
            </a:r>
          </a:p>
          <a:p>
            <a:pPr marL="457200" lvl="1" indent="0" algn="l">
              <a:buNone/>
            </a:pPr>
            <a:endParaRPr lang="en-US" b="0" i="0" dirty="0">
              <a:effectLst/>
              <a:latin typeface="Google Sans Text"/>
            </a:endParaRPr>
          </a:p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Answer Key:</a:t>
            </a:r>
            <a:endParaRPr lang="en-US" b="0" i="0" dirty="0">
              <a:effectLst/>
              <a:latin typeface="Google Sans Text"/>
            </a:endParaRPr>
          </a:p>
          <a:p>
            <a:pPr marL="914400" lvl="1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landed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went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died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ate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226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F1EE7-C58E-B2DC-6139-23ABEFE16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dirty="0">
                <a:effectLst/>
                <a:latin typeface="Google Sans Text"/>
              </a:rPr>
              <a:t>Exercise 2: Past Habits (Used to)</a:t>
            </a:r>
            <a:br>
              <a:rPr lang="en-US" b="0" i="0" dirty="0">
                <a:effectLst/>
                <a:latin typeface="Google Sans Text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98443-388D-C6B2-5FF5-0058547EA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097" y="1209368"/>
            <a:ext cx="10913806" cy="5496232"/>
          </a:xfrm>
        </p:spPr>
        <p:txBody>
          <a:bodyPr/>
          <a:lstStyle/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Instructions:</a:t>
            </a:r>
            <a:r>
              <a:rPr lang="en-US" b="0" i="0" dirty="0">
                <a:effectLst/>
                <a:latin typeface="Google Sans Text"/>
              </a:rPr>
              <a:t> Write a sentence about each of the following topics using "used to" to describe a past habit that no longer occurs.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b="0" i="0" dirty="0">
                <a:effectLst/>
                <a:latin typeface="Google Sans Text"/>
              </a:rPr>
              <a:t>A hobby you used to have as a child.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b="0" i="0" dirty="0">
                <a:effectLst/>
                <a:latin typeface="Google Sans Text"/>
              </a:rPr>
              <a:t>A place you used to live.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b="0" i="0" dirty="0">
                <a:effectLst/>
                <a:latin typeface="Google Sans Text"/>
              </a:rPr>
              <a:t>A food you used to eat regularly.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b="0" i="0" dirty="0">
                <a:effectLst/>
                <a:latin typeface="Google Sans Text"/>
              </a:rPr>
              <a:t>A way you used to spend your weekends.</a:t>
            </a:r>
          </a:p>
          <a:p>
            <a:pPr marL="457200" lvl="1" indent="0" algn="l">
              <a:buNone/>
            </a:pPr>
            <a:endParaRPr lang="en-US" b="0" i="0" dirty="0">
              <a:effectLst/>
              <a:latin typeface="Google Sans Text"/>
            </a:endParaRPr>
          </a:p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Example Answer:</a:t>
            </a:r>
            <a:r>
              <a:rPr lang="en-US" b="0" i="0" dirty="0">
                <a:effectLst/>
                <a:latin typeface="Google Sans Text"/>
              </a:rPr>
              <a:t> </a:t>
            </a:r>
          </a:p>
          <a:p>
            <a:pPr marL="0" indent="0" algn="l">
              <a:buNone/>
            </a:pPr>
            <a:r>
              <a:rPr lang="en-US" b="0" i="0" dirty="0">
                <a:effectLst/>
                <a:latin typeface="Google Sans Text"/>
              </a:rPr>
              <a:t>I used to collect stamps when I was younger.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1173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36AC4-86AF-3B13-C3E4-2932C3EF4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0" dirty="0">
                <a:effectLst/>
                <a:latin typeface="Google Sans Text"/>
              </a:rPr>
              <a:t>Past State of Being (was/were)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18F30-C173-16D7-4095-74CD85D0D4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 algn="l">
              <a:buNone/>
            </a:pPr>
            <a:r>
              <a:rPr lang="en-US" sz="3600" b="1" i="0" dirty="0">
                <a:effectLst/>
                <a:latin typeface="Google Sans Text"/>
              </a:rPr>
              <a:t>Instructions:</a:t>
            </a:r>
            <a:r>
              <a:rPr lang="en-US" sz="3600" b="0" i="0" dirty="0">
                <a:effectLst/>
                <a:latin typeface="Google Sans Text"/>
              </a:rPr>
              <a:t> Answer the following questions about a past situation using the correct form of "was" or "were".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sz="3200" b="0" i="0" dirty="0">
                <a:effectLst/>
                <a:latin typeface="Google Sans Text"/>
              </a:rPr>
              <a:t>Were you happy with your last exam grades?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sz="3200" b="0" i="0" dirty="0">
                <a:effectLst/>
                <a:latin typeface="Google Sans Text"/>
              </a:rPr>
              <a:t>What was your favorite subject in school?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sz="3200" b="0" i="0" dirty="0">
                <a:effectLst/>
                <a:latin typeface="Google Sans Text"/>
              </a:rPr>
              <a:t>Was it raining yesterday?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sz="3200" b="0" i="0" dirty="0">
                <a:effectLst/>
                <a:latin typeface="Google Sans Text"/>
              </a:rPr>
              <a:t>Were you excited about your last birthday?</a:t>
            </a:r>
          </a:p>
          <a:p>
            <a:pPr marL="0" indent="0" algn="l">
              <a:buNone/>
            </a:pPr>
            <a:r>
              <a:rPr lang="en-US" sz="3600" b="1" i="0" dirty="0">
                <a:effectLst/>
                <a:latin typeface="Google Sans Text"/>
              </a:rPr>
              <a:t>Example Answer:</a:t>
            </a:r>
            <a:r>
              <a:rPr lang="en-US" sz="3600" b="0" i="0" dirty="0">
                <a:effectLst/>
                <a:latin typeface="Google Sans Text"/>
              </a:rPr>
              <a:t> Yes, I was happy with my last job.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0124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D3212-5E39-B330-A092-E2868404E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0" dirty="0">
                <a:effectLst/>
                <a:latin typeface="Google Sans Text"/>
              </a:rPr>
              <a:t>Exercise 4: Conditional Sentences (Imagination)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050B3-3464-AF48-D5A6-976882F59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96716" cy="4486685"/>
          </a:xfrm>
        </p:spPr>
        <p:txBody>
          <a:bodyPr/>
          <a:lstStyle/>
          <a:p>
            <a:pPr marL="0" indent="0" algn="l">
              <a:buNone/>
            </a:pPr>
            <a:r>
              <a:rPr lang="en-US" sz="3200" b="1" i="0" dirty="0">
                <a:effectLst/>
                <a:latin typeface="Google Sans Text"/>
              </a:rPr>
              <a:t>Instructions:</a:t>
            </a:r>
            <a:r>
              <a:rPr lang="en-US" sz="3200" b="0" i="0" dirty="0">
                <a:effectLst/>
                <a:latin typeface="Google Sans Text"/>
              </a:rPr>
              <a:t> Complete the following conditional sentences to create imaginative situations using the simple past tense in the "if" clause and "would" or "could" in the main clause.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sz="2800" b="0" i="0" dirty="0">
                <a:effectLst/>
                <a:latin typeface="Google Sans Text"/>
              </a:rPr>
              <a:t>If I won the lottery...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sz="2800" b="0" i="0" dirty="0">
                <a:effectLst/>
                <a:latin typeface="Google Sans Text"/>
              </a:rPr>
              <a:t>If you could travel back in time...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sz="2800" b="0" i="0" dirty="0">
                <a:effectLst/>
                <a:latin typeface="Google Sans Text"/>
              </a:rPr>
              <a:t>If I listened to my parents' advice...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sz="2800" b="0" i="0" dirty="0">
                <a:effectLst/>
                <a:latin typeface="Google Sans Text"/>
              </a:rPr>
              <a:t>If she studied harder...</a:t>
            </a:r>
          </a:p>
          <a:p>
            <a:pPr marL="0" indent="0" algn="l">
              <a:buNone/>
            </a:pPr>
            <a:r>
              <a:rPr lang="en-US" sz="3200" b="1" i="0" dirty="0">
                <a:effectLst/>
                <a:latin typeface="Google Sans Text"/>
              </a:rPr>
              <a:t>Example Answer:</a:t>
            </a:r>
            <a:r>
              <a:rPr lang="en-US" sz="3200" b="0" i="0" dirty="0">
                <a:effectLst/>
                <a:latin typeface="Google Sans Text"/>
              </a:rPr>
              <a:t> If I won the lottery, I would buy a big house in the mountains.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1529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19906FF-9413-C693-C16C-B8BF0CC5F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95287"/>
            <a:ext cx="7839075" cy="60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2915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7C2317A-5BF4-1003-7B94-32484F3C49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461"/>
          <a:stretch/>
        </p:blipFill>
        <p:spPr>
          <a:xfrm>
            <a:off x="1441697" y="344129"/>
            <a:ext cx="8179628" cy="22909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D83620-9197-78B6-8C35-EE607CC42E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423" y="2716161"/>
            <a:ext cx="78962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067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0AF07-122F-AB2B-9F38-AF8BF683E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My</a:t>
            </a:r>
            <a:r>
              <a:rPr lang="fr-FR" dirty="0"/>
              <a:t> </a:t>
            </a:r>
            <a:r>
              <a:rPr lang="fr-FR" dirty="0" err="1"/>
              <a:t>Yesterday</a:t>
            </a:r>
            <a:r>
              <a:rPr lang="fr-FR" dirty="0"/>
              <a:t>!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7EEA5-597D-E128-0A40-9F64EB4179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err="1"/>
              <a:t>Yesterday</a:t>
            </a:r>
            <a:r>
              <a:rPr lang="fr-FR" dirty="0"/>
              <a:t> </a:t>
            </a:r>
            <a:r>
              <a:rPr lang="fr-FR" dirty="0" err="1"/>
              <a:t>was</a:t>
            </a:r>
            <a:r>
              <a:rPr lang="fr-FR" dirty="0"/>
              <a:t> a good </a:t>
            </a:r>
            <a:r>
              <a:rPr lang="fr-FR" dirty="0" err="1"/>
              <a:t>day</a:t>
            </a:r>
            <a:r>
              <a:rPr lang="fr-FR" dirty="0"/>
              <a:t>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 err="1"/>
              <a:t>Yesterday</a:t>
            </a:r>
            <a:r>
              <a:rPr lang="fr-FR" dirty="0"/>
              <a:t> </a:t>
            </a:r>
            <a:r>
              <a:rPr lang="fr-FR" dirty="0" err="1"/>
              <a:t>was</a:t>
            </a:r>
            <a:r>
              <a:rPr lang="fr-FR" dirty="0"/>
              <a:t> a </a:t>
            </a:r>
            <a:r>
              <a:rPr lang="fr-FR" dirty="0" err="1"/>
              <a:t>bad</a:t>
            </a:r>
            <a:r>
              <a:rPr lang="fr-FR" dirty="0"/>
              <a:t> </a:t>
            </a:r>
            <a:r>
              <a:rPr lang="fr-FR" dirty="0" err="1"/>
              <a:t>day</a:t>
            </a:r>
            <a:r>
              <a:rPr lang="fr-FR" dirty="0"/>
              <a:t>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27407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3674D-00D3-7E7E-2262-9AFF596AA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err="1"/>
              <a:t>My</a:t>
            </a:r>
            <a:r>
              <a:rPr lang="fr-FR" b="1" dirty="0"/>
              <a:t> Last Summer Holiday!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4F5B2-01E4-1E70-AD83-72BE15F376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4000" dirty="0"/>
              <a:t>Tell us about </a:t>
            </a:r>
            <a:r>
              <a:rPr lang="fr-FR" sz="4000" dirty="0" err="1"/>
              <a:t>your</a:t>
            </a:r>
            <a:r>
              <a:rPr lang="fr-FR" sz="4000" dirty="0"/>
              <a:t> last </a:t>
            </a:r>
            <a:r>
              <a:rPr lang="fr-FR" sz="4000" dirty="0" err="1"/>
              <a:t>summer</a:t>
            </a:r>
            <a:r>
              <a:rPr lang="fr-FR" sz="4000" dirty="0"/>
              <a:t> </a:t>
            </a:r>
            <a:r>
              <a:rPr lang="fr-FR" sz="4000" dirty="0" err="1"/>
              <a:t>holiday</a:t>
            </a:r>
            <a:r>
              <a:rPr lang="fr-FR" sz="4000" dirty="0"/>
              <a:t> (Simple Past)!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409519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65BFD-32A1-0F0F-D1BA-E311E5AA45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Any Questions?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194F9E-E715-7B38-839B-9A73E9EE1F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25404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A466D6-6238-EFD6-CC7F-4BBAF1336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966" y="1081459"/>
            <a:ext cx="9892042" cy="445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504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2A12E-5EBE-7DE0-8FD3-B0F9666BB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262A-970A-6B04-E9AB-131D52E7D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3376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197B1-F269-E6F2-5E89-532068A34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0" dirty="0">
                <a:effectLst/>
                <a:latin typeface="Google Sans Text"/>
              </a:rPr>
              <a:t>Introduction</a:t>
            </a:r>
            <a:br>
              <a:rPr lang="en-US" b="0" i="0" dirty="0">
                <a:effectLst/>
                <a:latin typeface="Google Sans Text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9DFB6-3AC1-3600-8D15-5B1D385C24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458" y="2055352"/>
            <a:ext cx="11425084" cy="4437523"/>
          </a:xfrm>
        </p:spPr>
        <p:txBody>
          <a:bodyPr/>
          <a:lstStyle/>
          <a:p>
            <a:pPr marL="0" indent="0" algn="just">
              <a:buNone/>
            </a:pPr>
            <a:r>
              <a:rPr lang="en-US" sz="3600" b="1" i="0" dirty="0">
                <a:effectLst/>
                <a:latin typeface="Google Sans Text"/>
              </a:rPr>
              <a:t>Definition:</a:t>
            </a:r>
            <a:r>
              <a:rPr lang="en-US" sz="3600" b="0" i="0" dirty="0">
                <a:effectLst/>
                <a:latin typeface="Google Sans Text"/>
              </a:rPr>
              <a:t> The Simple Past tense </a:t>
            </a:r>
            <a:r>
              <a:rPr lang="en-US" sz="3600" b="0" i="0" dirty="0">
                <a:effectLst/>
                <a:highlight>
                  <a:srgbClr val="FFFF00"/>
                </a:highlight>
                <a:latin typeface="Google Sans Text"/>
              </a:rPr>
              <a:t>describes actions or events that occurred in the past and are now finished</a:t>
            </a:r>
            <a:r>
              <a:rPr lang="en-US" sz="3600" b="0" i="0" dirty="0">
                <a:effectLst/>
                <a:latin typeface="Google Sans Text"/>
              </a:rPr>
              <a:t>. It focuses </a:t>
            </a:r>
            <a:r>
              <a:rPr lang="en-US" sz="3600" b="0" i="0" u="sng" dirty="0">
                <a:effectLst/>
                <a:highlight>
                  <a:srgbClr val="FFFF00"/>
                </a:highlight>
                <a:latin typeface="Google Sans Text"/>
              </a:rPr>
              <a:t>on the past and has no connection to the present</a:t>
            </a:r>
            <a:r>
              <a:rPr lang="en-US" sz="3600" b="0" i="0" dirty="0">
                <a:effectLst/>
                <a:latin typeface="Google Sans Text"/>
              </a:rPr>
              <a:t>.</a:t>
            </a:r>
          </a:p>
          <a:p>
            <a:pPr marL="0" indent="0" algn="l">
              <a:buNone/>
            </a:pPr>
            <a:r>
              <a:rPr lang="en-US" sz="3600" b="1" i="0" dirty="0">
                <a:effectLst/>
                <a:latin typeface="Google Sans Text"/>
              </a:rPr>
              <a:t>Form:</a:t>
            </a:r>
            <a:r>
              <a:rPr lang="en-US" sz="3600" b="0" i="0" dirty="0">
                <a:effectLst/>
                <a:latin typeface="Google Sans Text"/>
              </a:rPr>
              <a:t> Subject + Verb (Past Form - V2) + ...</a:t>
            </a:r>
          </a:p>
          <a:p>
            <a:pPr marL="0" indent="0" algn="l">
              <a:buNone/>
            </a:pPr>
            <a:r>
              <a:rPr lang="en-US" sz="3600" b="1" i="0" dirty="0">
                <a:effectLst/>
                <a:latin typeface="Google Sans Text"/>
              </a:rPr>
              <a:t>Example:</a:t>
            </a:r>
            <a:r>
              <a:rPr lang="en-US" sz="3600" b="0" i="0" dirty="0">
                <a:effectLst/>
                <a:latin typeface="Google Sans Text"/>
              </a:rPr>
              <a:t> </a:t>
            </a:r>
          </a:p>
          <a:p>
            <a:pPr marL="0" indent="0" algn="l">
              <a:buNone/>
            </a:pPr>
            <a:r>
              <a:rPr lang="en-US" sz="3600" b="0" i="0" dirty="0">
                <a:effectLst/>
                <a:latin typeface="Google Sans Text"/>
              </a:rPr>
              <a:t>He </a:t>
            </a:r>
            <a:r>
              <a:rPr lang="en-US" sz="3600" b="1" i="0" dirty="0">
                <a:effectLst/>
                <a:highlight>
                  <a:srgbClr val="FFFF00"/>
                </a:highlight>
                <a:latin typeface="Google Sans Text"/>
              </a:rPr>
              <a:t>played</a:t>
            </a:r>
            <a:r>
              <a:rPr lang="en-US" sz="3600" b="0" i="0" dirty="0">
                <a:effectLst/>
                <a:latin typeface="Google Sans Text"/>
              </a:rPr>
              <a:t> football yesterday.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1358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DEFA9-40A9-C854-9BC9-DA3742AF1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0" dirty="0">
                <a:effectLst/>
                <a:highlight>
                  <a:srgbClr val="00FF00"/>
                </a:highlight>
                <a:latin typeface="Google Sans Text"/>
              </a:rPr>
              <a:t>Affirmative</a:t>
            </a:r>
            <a:r>
              <a:rPr lang="en-US" b="1" i="0" dirty="0">
                <a:effectLst/>
                <a:latin typeface="Google Sans Text"/>
              </a:rPr>
              <a:t> (Positive) Sentences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0160C6-AB2B-CDCF-2825-D58322A7C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432" y="1425678"/>
            <a:ext cx="11572568" cy="5299586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3200" b="1" i="0" dirty="0">
                <a:effectLst/>
                <a:latin typeface="Google Sans Text"/>
              </a:rPr>
              <a:t>Pattern:</a:t>
            </a:r>
            <a:r>
              <a:rPr lang="en-US" sz="3200" b="0" i="0" dirty="0">
                <a:effectLst/>
                <a:latin typeface="Google Sans Text"/>
              </a:rPr>
              <a:t> </a:t>
            </a:r>
            <a:r>
              <a:rPr lang="en-US" sz="3200" b="0" i="0" dirty="0">
                <a:effectLst/>
                <a:highlight>
                  <a:srgbClr val="00FF00"/>
                </a:highlight>
                <a:latin typeface="Google Sans Text"/>
              </a:rPr>
              <a:t>Subject + Verb (Past Form - V2)</a:t>
            </a:r>
          </a:p>
          <a:p>
            <a:pPr marL="0" indent="0" algn="l">
              <a:buNone/>
            </a:pPr>
            <a:r>
              <a:rPr lang="en-US" sz="3200" b="1" i="0" dirty="0">
                <a:effectLst/>
                <a:latin typeface="Google Sans Text"/>
              </a:rPr>
              <a:t>Examples:</a:t>
            </a:r>
            <a:endParaRPr lang="en-US" sz="3200" b="0" i="0" dirty="0">
              <a:effectLst/>
              <a:latin typeface="Google Sans Text"/>
            </a:endParaRPr>
          </a:p>
          <a:p>
            <a:pPr marL="971550" lvl="1" indent="-514350" algn="l">
              <a:buFont typeface="+mj-lt"/>
              <a:buAutoNum type="arabicParenR"/>
            </a:pPr>
            <a:r>
              <a:rPr lang="en-US" sz="2800" b="0" i="0" dirty="0">
                <a:effectLst/>
                <a:latin typeface="Google Sans Text"/>
              </a:rPr>
              <a:t>Mohan </a:t>
            </a:r>
            <a:r>
              <a:rPr lang="en-US" sz="2800" b="1" i="0" dirty="0">
                <a:effectLst/>
                <a:highlight>
                  <a:srgbClr val="00FF00"/>
                </a:highlight>
                <a:latin typeface="Google Sans Text"/>
              </a:rPr>
              <a:t>went</a:t>
            </a:r>
            <a:r>
              <a:rPr lang="en-US" sz="2800" b="0" i="0" dirty="0">
                <a:effectLst/>
                <a:latin typeface="Google Sans Text"/>
              </a:rPr>
              <a:t> to Delhi to see his father yesterday.</a:t>
            </a:r>
          </a:p>
          <a:p>
            <a:pPr marL="971550" lvl="1" indent="-514350" algn="l">
              <a:buFont typeface="+mj-lt"/>
              <a:buAutoNum type="arabicParenR"/>
            </a:pPr>
            <a:r>
              <a:rPr lang="en-US" sz="2800" b="0" i="0" dirty="0">
                <a:effectLst/>
                <a:latin typeface="Google Sans Text"/>
              </a:rPr>
              <a:t>We </a:t>
            </a:r>
            <a:r>
              <a:rPr lang="en-US" sz="2800" b="1" i="0" dirty="0">
                <a:effectLst/>
                <a:highlight>
                  <a:srgbClr val="00FF00"/>
                </a:highlight>
                <a:latin typeface="Google Sans Text"/>
              </a:rPr>
              <a:t>learned</a:t>
            </a:r>
            <a:r>
              <a:rPr lang="en-US" sz="2800" b="0" i="0" dirty="0">
                <a:effectLst/>
                <a:latin typeface="Google Sans Text"/>
              </a:rPr>
              <a:t> our lesson.</a:t>
            </a:r>
          </a:p>
          <a:p>
            <a:pPr marL="971550" lvl="1" indent="-514350" algn="l">
              <a:buFont typeface="+mj-lt"/>
              <a:buAutoNum type="arabicParenR"/>
            </a:pPr>
            <a:r>
              <a:rPr lang="en-US" sz="2800" b="0" i="0" dirty="0">
                <a:effectLst/>
                <a:latin typeface="Google Sans Text"/>
              </a:rPr>
              <a:t>He </a:t>
            </a:r>
            <a:r>
              <a:rPr lang="en-US" sz="2800" b="1" i="0" dirty="0">
                <a:effectLst/>
                <a:highlight>
                  <a:srgbClr val="00FF00"/>
                </a:highlight>
                <a:latin typeface="Google Sans Text"/>
              </a:rPr>
              <a:t>wrote</a:t>
            </a:r>
            <a:r>
              <a:rPr lang="en-US" sz="2800" b="0" i="0" dirty="0">
                <a:effectLst/>
                <a:latin typeface="Google Sans Text"/>
              </a:rPr>
              <a:t> a letter to his father.</a:t>
            </a:r>
          </a:p>
          <a:p>
            <a:pPr marL="971550" lvl="1" indent="-514350" algn="l">
              <a:buFont typeface="+mj-lt"/>
              <a:buAutoNum type="arabicParenR"/>
            </a:pPr>
            <a:r>
              <a:rPr lang="en-US" sz="2800" b="0" i="0" dirty="0">
                <a:effectLst/>
                <a:latin typeface="Google Sans Text"/>
              </a:rPr>
              <a:t>The carpenter </a:t>
            </a:r>
            <a:r>
              <a:rPr lang="en-US" sz="2800" b="1" i="0" dirty="0">
                <a:effectLst/>
                <a:highlight>
                  <a:srgbClr val="00FF00"/>
                </a:highlight>
                <a:latin typeface="Google Sans Text"/>
              </a:rPr>
              <a:t>made</a:t>
            </a:r>
            <a:r>
              <a:rPr lang="en-US" sz="2800" b="0" i="0" dirty="0">
                <a:effectLst/>
                <a:latin typeface="Google Sans Text"/>
              </a:rPr>
              <a:t> a chair.</a:t>
            </a:r>
          </a:p>
          <a:p>
            <a:pPr marL="0" indent="0" algn="l">
              <a:buNone/>
            </a:pPr>
            <a:r>
              <a:rPr lang="en-US" sz="3200" b="1" i="0" dirty="0">
                <a:effectLst/>
                <a:latin typeface="Google Sans Text"/>
              </a:rPr>
              <a:t>Rules:</a:t>
            </a:r>
            <a:endParaRPr lang="en-US" sz="3200" b="0" i="0" dirty="0">
              <a:effectLst/>
              <a:latin typeface="Google Sans Text"/>
            </a:endParaRPr>
          </a:p>
          <a:p>
            <a:pPr lvl="1" algn="l"/>
            <a:r>
              <a:rPr lang="en-US" sz="2800" b="0" i="0" dirty="0">
                <a:effectLst/>
                <a:latin typeface="Google Sans Text"/>
              </a:rPr>
              <a:t>The past form of the verb </a:t>
            </a:r>
            <a:r>
              <a:rPr lang="en-US" sz="2800" b="1" i="0" u="sng" dirty="0">
                <a:effectLst/>
                <a:latin typeface="Google Sans Text"/>
              </a:rPr>
              <a:t>(V2) is used with all subjects</a:t>
            </a:r>
            <a:r>
              <a:rPr lang="en-US" sz="2800" b="0" i="0" dirty="0">
                <a:effectLst/>
                <a:latin typeface="Google Sans Text"/>
              </a:rPr>
              <a:t>.</a:t>
            </a:r>
          </a:p>
          <a:p>
            <a:pPr lvl="1" algn="l"/>
            <a:r>
              <a:rPr lang="en-US" sz="2800" b="0" i="0" dirty="0">
                <a:effectLst/>
                <a:latin typeface="Google Sans Text"/>
              </a:rPr>
              <a:t>There is </a:t>
            </a:r>
            <a:r>
              <a:rPr lang="en-US" sz="2800" b="1" i="0" u="sng" dirty="0">
                <a:effectLst/>
                <a:latin typeface="Google Sans Text"/>
              </a:rPr>
              <a:t>no change in the verb form based on the subject's number or person</a:t>
            </a:r>
            <a:r>
              <a:rPr lang="en-US" sz="2800" b="0" i="0" dirty="0">
                <a:effectLst/>
                <a:latin typeface="Google Sans Text"/>
              </a:rPr>
              <a:t>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7547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35BF5-042D-931B-C380-9DB679E43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0" dirty="0">
                <a:effectLst/>
                <a:highlight>
                  <a:srgbClr val="FF0000"/>
                </a:highlight>
                <a:latin typeface="Google Sans Text"/>
              </a:rPr>
              <a:t>Negative</a:t>
            </a:r>
            <a:r>
              <a:rPr lang="en-US" b="1" i="0" dirty="0">
                <a:effectLst/>
                <a:latin typeface="Google Sans Text"/>
              </a:rPr>
              <a:t> Sentences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1727F4-85F6-F981-B013-6F7F6A9892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24000"/>
            <a:ext cx="10950677" cy="504394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Pattern:</a:t>
            </a:r>
            <a:r>
              <a:rPr lang="en-US" b="0" i="0" dirty="0">
                <a:effectLst/>
                <a:latin typeface="Google Sans Text"/>
              </a:rPr>
              <a:t> </a:t>
            </a:r>
            <a:r>
              <a:rPr lang="en-US" b="0" i="0" dirty="0">
                <a:effectLst/>
                <a:highlight>
                  <a:srgbClr val="FF0000"/>
                </a:highlight>
                <a:latin typeface="Google Sans Text"/>
              </a:rPr>
              <a:t>Subject + </a:t>
            </a:r>
            <a:r>
              <a:rPr lang="en-US" b="1" i="0" dirty="0">
                <a:effectLst/>
                <a:highlight>
                  <a:srgbClr val="FF0000"/>
                </a:highlight>
                <a:latin typeface="Google Sans Text"/>
              </a:rPr>
              <a:t>did not</a:t>
            </a:r>
            <a:r>
              <a:rPr lang="en-US" b="0" i="0" dirty="0">
                <a:effectLst/>
                <a:highlight>
                  <a:srgbClr val="FF0000"/>
                </a:highlight>
                <a:latin typeface="Google Sans Text"/>
              </a:rPr>
              <a:t> + Verb (Base Form - V1)</a:t>
            </a:r>
          </a:p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Examples:</a:t>
            </a:r>
            <a:endParaRPr lang="en-US" b="0" i="0" dirty="0">
              <a:effectLst/>
              <a:latin typeface="Google Sans Tex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He </a:t>
            </a:r>
            <a:r>
              <a:rPr lang="en-US" b="1" i="0" dirty="0">
                <a:effectLst/>
                <a:highlight>
                  <a:srgbClr val="FF0000"/>
                </a:highlight>
                <a:latin typeface="Google Sans Text"/>
              </a:rPr>
              <a:t>did not play</a:t>
            </a:r>
            <a:r>
              <a:rPr lang="en-US" b="0" i="0" dirty="0">
                <a:effectLst/>
                <a:highlight>
                  <a:srgbClr val="FF0000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hockey yesterday.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The boys </a:t>
            </a:r>
            <a:r>
              <a:rPr lang="en-US" b="1" i="0" dirty="0">
                <a:effectLst/>
                <a:highlight>
                  <a:srgbClr val="FF0000"/>
                </a:highlight>
                <a:latin typeface="Google Sans Text"/>
              </a:rPr>
              <a:t>did not learn</a:t>
            </a:r>
            <a:r>
              <a:rPr lang="en-US" b="0" i="0" dirty="0">
                <a:effectLst/>
                <a:highlight>
                  <a:srgbClr val="FF0000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their lesson.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I </a:t>
            </a:r>
            <a:r>
              <a:rPr lang="en-US" b="1" i="0" dirty="0">
                <a:effectLst/>
                <a:highlight>
                  <a:srgbClr val="FF0000"/>
                </a:highlight>
                <a:latin typeface="Google Sans Text"/>
              </a:rPr>
              <a:t>never came</a:t>
            </a:r>
            <a:r>
              <a:rPr lang="en-US" b="0" i="0" dirty="0">
                <a:effectLst/>
                <a:highlight>
                  <a:srgbClr val="FF0000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late. (Note: "Never" is a negative adverb, so "did not" is not used.)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The peon </a:t>
            </a:r>
            <a:r>
              <a:rPr lang="en-US" b="1" i="0" dirty="0">
                <a:effectLst/>
                <a:highlight>
                  <a:srgbClr val="FF0000"/>
                </a:highlight>
                <a:latin typeface="Google Sans Text"/>
              </a:rPr>
              <a:t>did not ring</a:t>
            </a:r>
            <a:r>
              <a:rPr lang="en-US" b="0" i="0" dirty="0">
                <a:effectLst/>
                <a:highlight>
                  <a:srgbClr val="FF0000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the bell.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She </a:t>
            </a:r>
            <a:r>
              <a:rPr lang="en-US" b="1" i="0" dirty="0">
                <a:effectLst/>
                <a:highlight>
                  <a:srgbClr val="FF0000"/>
                </a:highlight>
                <a:latin typeface="Google Sans Text"/>
              </a:rPr>
              <a:t>did not write</a:t>
            </a:r>
            <a:r>
              <a:rPr lang="en-US" b="0" i="0" dirty="0">
                <a:effectLst/>
                <a:highlight>
                  <a:srgbClr val="FF0000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a letter to her father.</a:t>
            </a:r>
          </a:p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Rules:</a:t>
            </a:r>
            <a:endParaRPr lang="en-US" b="0" i="0" dirty="0">
              <a:effectLst/>
              <a:latin typeface="Google Sans Tex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Use "</a:t>
            </a:r>
            <a:r>
              <a:rPr lang="en-US" b="0" i="0" dirty="0">
                <a:effectLst/>
                <a:highlight>
                  <a:srgbClr val="FF0000"/>
                </a:highlight>
                <a:latin typeface="Google Sans Text"/>
              </a:rPr>
              <a:t>did not</a:t>
            </a:r>
            <a:r>
              <a:rPr lang="en-US" b="0" i="0" dirty="0">
                <a:effectLst/>
                <a:latin typeface="Google Sans Text"/>
              </a:rPr>
              <a:t>" after the subject to form the negative.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The verb is always in its </a:t>
            </a:r>
            <a:r>
              <a:rPr lang="en-US" b="0" i="0" dirty="0">
                <a:effectLst/>
                <a:highlight>
                  <a:srgbClr val="FF0000"/>
                </a:highlight>
                <a:latin typeface="Google Sans Text"/>
              </a:rPr>
              <a:t>base form (V1) after "did not</a:t>
            </a:r>
            <a:r>
              <a:rPr lang="en-US" b="0" i="0" dirty="0">
                <a:effectLst/>
                <a:latin typeface="Google Sans Text"/>
              </a:rPr>
              <a:t>".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highlight>
                  <a:srgbClr val="FF0000"/>
                </a:highlight>
                <a:latin typeface="Google Sans Text"/>
              </a:rPr>
              <a:t>Negative adverbs </a:t>
            </a:r>
            <a:r>
              <a:rPr lang="en-US" b="0" i="0" dirty="0">
                <a:effectLst/>
                <a:latin typeface="Google Sans Text"/>
              </a:rPr>
              <a:t>like "never" imply </a:t>
            </a:r>
            <a:r>
              <a:rPr lang="en-US" b="0" i="0" dirty="0">
                <a:effectLst/>
                <a:highlight>
                  <a:srgbClr val="FF0000"/>
                </a:highlight>
                <a:latin typeface="Google Sans Text"/>
              </a:rPr>
              <a:t>negation</a:t>
            </a:r>
            <a:r>
              <a:rPr lang="en-US" b="0" i="0" dirty="0">
                <a:effectLst/>
                <a:latin typeface="Google Sans Text"/>
              </a:rPr>
              <a:t>, so "did not" is not used.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096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45ADC-EFF3-884D-5EB6-B05E098F5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1977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0" dirty="0">
                <a:effectLst/>
                <a:highlight>
                  <a:srgbClr val="00FFFF"/>
                </a:highlight>
                <a:latin typeface="Google Sans Text"/>
              </a:rPr>
              <a:t>Interrogative</a:t>
            </a:r>
            <a:r>
              <a:rPr lang="en-US" b="1" i="0" dirty="0">
                <a:effectLst/>
                <a:latin typeface="Google Sans Text"/>
              </a:rPr>
              <a:t> (Question) Sentences</a:t>
            </a:r>
            <a:br>
              <a:rPr lang="en-US" b="0" i="0" dirty="0">
                <a:solidFill>
                  <a:srgbClr val="E2E2E5"/>
                </a:solidFill>
                <a:effectLst/>
                <a:latin typeface="Google Sans Text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445D82-C747-EEF0-7C9D-6A5FF6B733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466" y="688259"/>
            <a:ext cx="11375922" cy="6287728"/>
          </a:xfrm>
        </p:spPr>
        <p:txBody>
          <a:bodyPr>
            <a:normAutofit fontScale="85000" lnSpcReduction="20000"/>
          </a:bodyPr>
          <a:lstStyle/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Pattern:</a:t>
            </a:r>
            <a:r>
              <a:rPr lang="en-US" b="0" i="0" dirty="0">
                <a:effectLst/>
                <a:latin typeface="Google Sans Text"/>
              </a:rPr>
              <a:t> </a:t>
            </a:r>
            <a:r>
              <a:rPr lang="en-US" b="1" i="0" dirty="0">
                <a:effectLst/>
                <a:latin typeface="Google Sans Text"/>
              </a:rPr>
              <a:t>Did</a:t>
            </a:r>
            <a:r>
              <a:rPr lang="en-US" b="0" i="0" dirty="0">
                <a:effectLst/>
                <a:latin typeface="Google Sans Text"/>
              </a:rPr>
              <a:t> + Subject + Verb (Base Form - V1) + ...?</a:t>
            </a:r>
          </a:p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Examples:</a:t>
            </a:r>
            <a:endParaRPr lang="en-US" b="0" i="0" dirty="0">
              <a:effectLst/>
              <a:latin typeface="Google Sans Text"/>
            </a:endParaRPr>
          </a:p>
          <a:p>
            <a:pPr marL="914400" lvl="1" indent="-457200" algn="l">
              <a:buFont typeface="+mj-lt"/>
              <a:buAutoNum type="arabicParenR"/>
            </a:pPr>
            <a:r>
              <a:rPr lang="en-US" b="1" i="0" dirty="0">
                <a:effectLst/>
                <a:highlight>
                  <a:srgbClr val="00FFFF"/>
                </a:highlight>
                <a:latin typeface="Google Sans Text"/>
              </a:rPr>
              <a:t>Did</a:t>
            </a:r>
            <a:r>
              <a:rPr lang="en-US" b="0" i="0" dirty="0">
                <a:effectLst/>
                <a:latin typeface="Google Sans Text"/>
              </a:rPr>
              <a:t> you go to school?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1" i="0" dirty="0">
                <a:effectLst/>
                <a:highlight>
                  <a:srgbClr val="00FFFF"/>
                </a:highlight>
                <a:latin typeface="Google Sans Text"/>
              </a:rPr>
              <a:t>Did</a:t>
            </a:r>
            <a:r>
              <a:rPr lang="en-US" b="0" i="0" dirty="0">
                <a:effectLst/>
                <a:latin typeface="Google Sans Text"/>
              </a:rPr>
              <a:t> your sister sing a song yesterday?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1" i="0" dirty="0">
                <a:effectLst/>
                <a:highlight>
                  <a:srgbClr val="00FFFF"/>
                </a:highlight>
                <a:latin typeface="Google Sans Text"/>
              </a:rPr>
              <a:t>Did</a:t>
            </a:r>
            <a:r>
              <a:rPr lang="en-US" b="0" i="0" dirty="0">
                <a:effectLst/>
                <a:latin typeface="Google Sans Text"/>
              </a:rPr>
              <a:t> Mohan not put on his coat?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1" i="0" dirty="0">
                <a:effectLst/>
                <a:highlight>
                  <a:srgbClr val="00FFFF"/>
                </a:highlight>
                <a:latin typeface="Google Sans Text"/>
              </a:rPr>
              <a:t>Did</a:t>
            </a:r>
            <a:r>
              <a:rPr lang="en-US" b="0" i="0" dirty="0">
                <a:effectLst/>
                <a:highlight>
                  <a:srgbClr val="00FFFF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he not read your letter?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1" i="0" dirty="0">
                <a:effectLst/>
                <a:highlight>
                  <a:srgbClr val="00FFFF"/>
                </a:highlight>
                <a:latin typeface="Google Sans Text"/>
              </a:rPr>
              <a:t>Where did</a:t>
            </a:r>
            <a:r>
              <a:rPr lang="en-US" b="0" i="0" dirty="0">
                <a:effectLst/>
                <a:highlight>
                  <a:srgbClr val="00FFFF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your brother </a:t>
            </a:r>
            <a:r>
              <a:rPr lang="en-US" b="1" i="0" dirty="0">
                <a:effectLst/>
                <a:latin typeface="Google Sans Text"/>
              </a:rPr>
              <a:t>go</a:t>
            </a:r>
            <a:r>
              <a:rPr lang="en-US" b="0" i="0" dirty="0">
                <a:effectLst/>
                <a:latin typeface="Google Sans Text"/>
              </a:rPr>
              <a:t> yesterday?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1" i="0" dirty="0">
                <a:effectLst/>
                <a:highlight>
                  <a:srgbClr val="00FFFF"/>
                </a:highlight>
                <a:latin typeface="Google Sans Text"/>
              </a:rPr>
              <a:t>When did</a:t>
            </a:r>
            <a:r>
              <a:rPr lang="en-US" b="0" i="0" dirty="0">
                <a:effectLst/>
                <a:highlight>
                  <a:srgbClr val="00FFFF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Ram </a:t>
            </a:r>
            <a:r>
              <a:rPr lang="en-US" b="1" i="0" dirty="0">
                <a:effectLst/>
                <a:latin typeface="Google Sans Text"/>
              </a:rPr>
              <a:t>return</a:t>
            </a:r>
            <a:r>
              <a:rPr lang="en-US" b="0" i="0" dirty="0">
                <a:effectLst/>
                <a:latin typeface="Google Sans Text"/>
              </a:rPr>
              <a:t>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1" i="0" dirty="0">
                <a:effectLst/>
                <a:highlight>
                  <a:srgbClr val="00FFFF"/>
                </a:highlight>
                <a:latin typeface="Google Sans Text"/>
              </a:rPr>
              <a:t>How many boys did not come</a:t>
            </a:r>
            <a:r>
              <a:rPr lang="en-US" b="0" i="0" dirty="0">
                <a:effectLst/>
                <a:highlight>
                  <a:srgbClr val="00FFFF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to the class?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1" i="0" dirty="0">
                <a:effectLst/>
                <a:highlight>
                  <a:srgbClr val="00FFFF"/>
                </a:highlight>
                <a:latin typeface="Google Sans Text"/>
              </a:rPr>
              <a:t>How much milk did</a:t>
            </a:r>
            <a:r>
              <a:rPr lang="en-US" b="0" i="0" dirty="0">
                <a:effectLst/>
                <a:highlight>
                  <a:srgbClr val="00FFFF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that baby </a:t>
            </a:r>
            <a:r>
              <a:rPr lang="en-US" b="1" i="0" dirty="0">
                <a:effectLst/>
                <a:latin typeface="Google Sans Text"/>
              </a:rPr>
              <a:t>drink</a:t>
            </a:r>
            <a:r>
              <a:rPr lang="en-US" b="0" i="0" dirty="0">
                <a:effectLst/>
                <a:latin typeface="Google Sans Text"/>
              </a:rPr>
              <a:t>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1" i="0" dirty="0">
                <a:effectLst/>
                <a:highlight>
                  <a:srgbClr val="00FFFF"/>
                </a:highlight>
                <a:latin typeface="Google Sans Text"/>
              </a:rPr>
              <a:t>Whose book did</a:t>
            </a:r>
            <a:r>
              <a:rPr lang="en-US" b="0" i="0" dirty="0">
                <a:effectLst/>
                <a:highlight>
                  <a:srgbClr val="00FFFF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you </a:t>
            </a:r>
            <a:r>
              <a:rPr lang="en-US" b="1" i="0" dirty="0">
                <a:effectLst/>
                <a:latin typeface="Google Sans Text"/>
              </a:rPr>
              <a:t>read</a:t>
            </a:r>
            <a:r>
              <a:rPr lang="en-US" b="0" i="0" dirty="0">
                <a:effectLst/>
                <a:latin typeface="Google Sans Text"/>
              </a:rPr>
              <a:t> in the class?</a:t>
            </a:r>
          </a:p>
          <a:p>
            <a:pPr marL="914400" lvl="1" indent="-457200" algn="l">
              <a:buFont typeface="+mj-lt"/>
              <a:buAutoNum type="arabicParenR"/>
            </a:pPr>
            <a:r>
              <a:rPr lang="en-US" b="1" i="0" dirty="0">
                <a:effectLst/>
                <a:highlight>
                  <a:srgbClr val="00FFFF"/>
                </a:highlight>
                <a:latin typeface="Google Sans Text"/>
              </a:rPr>
              <a:t>Who came</a:t>
            </a:r>
            <a:r>
              <a:rPr lang="en-US" b="0" i="0" dirty="0">
                <a:effectLst/>
                <a:highlight>
                  <a:srgbClr val="00FFFF"/>
                </a:highlight>
                <a:latin typeface="Google Sans Text"/>
              </a:rPr>
              <a:t> </a:t>
            </a:r>
            <a:r>
              <a:rPr lang="en-US" b="0" i="0" dirty="0">
                <a:effectLst/>
                <a:latin typeface="Google Sans Text"/>
              </a:rPr>
              <a:t>to your house yesterday?</a:t>
            </a:r>
          </a:p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Rules:</a:t>
            </a:r>
            <a:endParaRPr lang="en-US" b="0" i="0" dirty="0">
              <a:effectLst/>
              <a:latin typeface="Google Sans Tex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Use "Did" at the beginning of the sentence.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The verb is always in its base form (V1) after "Did".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If a question word (what, where, why, when, etc.) is used, place "Did" after it.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Question words like "how much", "how many", "whose" require their associated nouns before "Did."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If the question word functions as the subject, "Did" is not used, and the verb is in the past form (V2).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To form negative interrogatives, place "not" after the subject.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oogle Sans Text"/>
              </a:rPr>
              <a:t>Use a question mark (?) at the end of the sentence.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601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7A7F34E-D418-47E2-9F86-2C45BBC31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321733"/>
            <a:ext cx="11546828" cy="6214534"/>
          </a:xfrm>
          <a:custGeom>
            <a:avLst/>
            <a:gdLst>
              <a:gd name="connsiteX0" fmla="*/ 0 w 11546828"/>
              <a:gd name="connsiteY0" fmla="*/ 0 h 6214534"/>
              <a:gd name="connsiteX1" fmla="*/ 7965430 w 11546828"/>
              <a:gd name="connsiteY1" fmla="*/ 0 h 6214534"/>
              <a:gd name="connsiteX2" fmla="*/ 7965430 w 11546828"/>
              <a:gd name="connsiteY2" fmla="*/ 1786 h 6214534"/>
              <a:gd name="connsiteX3" fmla="*/ 11546828 w 11546828"/>
              <a:gd name="connsiteY3" fmla="*/ 1786 h 6214534"/>
              <a:gd name="connsiteX4" fmla="*/ 11546828 w 11546828"/>
              <a:gd name="connsiteY4" fmla="*/ 2866740 h 6214534"/>
              <a:gd name="connsiteX5" fmla="*/ 11225095 w 11546828"/>
              <a:gd name="connsiteY5" fmla="*/ 3179536 h 6214534"/>
              <a:gd name="connsiteX6" fmla="*/ 11225095 w 11546828"/>
              <a:gd name="connsiteY6" fmla="*/ 301542 h 6214534"/>
              <a:gd name="connsiteX7" fmla="*/ 320042 w 11546828"/>
              <a:gd name="connsiteY7" fmla="*/ 301542 h 6214534"/>
              <a:gd name="connsiteX8" fmla="*/ 320042 w 11546828"/>
              <a:gd name="connsiteY8" fmla="*/ 5909424 h 6214534"/>
              <a:gd name="connsiteX9" fmla="*/ 8417210 w 11546828"/>
              <a:gd name="connsiteY9" fmla="*/ 5909424 h 6214534"/>
              <a:gd name="connsiteX10" fmla="*/ 8103383 w 11546828"/>
              <a:gd name="connsiteY10" fmla="*/ 6214534 h 6214534"/>
              <a:gd name="connsiteX11" fmla="*/ 7222929 w 11546828"/>
              <a:gd name="connsiteY11" fmla="*/ 6214534 h 6214534"/>
              <a:gd name="connsiteX12" fmla="*/ 7222929 w 11546828"/>
              <a:gd name="connsiteY12" fmla="*/ 6212748 h 6214534"/>
              <a:gd name="connsiteX13" fmla="*/ 0 w 11546828"/>
              <a:gd name="connsiteY13" fmla="*/ 6212748 h 621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031D1DD-71C5-1720-0328-743792D73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98032"/>
              </p:ext>
            </p:extLst>
          </p:nvPr>
        </p:nvGraphicFramePr>
        <p:xfrm>
          <a:off x="1152744" y="918546"/>
          <a:ext cx="7365549" cy="4979334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1644974">
                  <a:extLst>
                    <a:ext uri="{9D8B030D-6E8A-4147-A177-3AD203B41FA5}">
                      <a16:colId xmlns:a16="http://schemas.microsoft.com/office/drawing/2014/main" val="1181684595"/>
                    </a:ext>
                  </a:extLst>
                </a:gridCol>
                <a:gridCol w="1716933">
                  <a:extLst>
                    <a:ext uri="{9D8B030D-6E8A-4147-A177-3AD203B41FA5}">
                      <a16:colId xmlns:a16="http://schemas.microsoft.com/office/drawing/2014/main" val="1925869592"/>
                    </a:ext>
                  </a:extLst>
                </a:gridCol>
                <a:gridCol w="1850235">
                  <a:extLst>
                    <a:ext uri="{9D8B030D-6E8A-4147-A177-3AD203B41FA5}">
                      <a16:colId xmlns:a16="http://schemas.microsoft.com/office/drawing/2014/main" val="3310621339"/>
                    </a:ext>
                  </a:extLst>
                </a:gridCol>
                <a:gridCol w="2153407">
                  <a:extLst>
                    <a:ext uri="{9D8B030D-6E8A-4147-A177-3AD203B41FA5}">
                      <a16:colId xmlns:a16="http://schemas.microsoft.com/office/drawing/2014/main" val="2068283526"/>
                    </a:ext>
                  </a:extLst>
                </a:gridCol>
              </a:tblGrid>
              <a:tr h="795460">
                <a:tc>
                  <a:txBody>
                    <a:bodyPr/>
                    <a:lstStyle/>
                    <a:p>
                      <a:r>
                        <a:rPr lang="en-US" sz="1900" b="1" cap="none" spc="0">
                          <a:solidFill>
                            <a:schemeClr val="tx1"/>
                          </a:solidFill>
                          <a:effectLst/>
                        </a:rPr>
                        <a:t>Affirmative</a:t>
                      </a:r>
                      <a:endParaRPr lang="en-US" sz="1900" b="1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1" cap="none" spc="0">
                          <a:solidFill>
                            <a:schemeClr val="tx1"/>
                          </a:solidFill>
                          <a:effectLst/>
                        </a:rPr>
                        <a:t>Negative</a:t>
                      </a:r>
                      <a:endParaRPr lang="en-US" sz="1900" b="1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1" cap="none" spc="0">
                          <a:solidFill>
                            <a:schemeClr val="tx1"/>
                          </a:solidFill>
                          <a:effectLst/>
                        </a:rPr>
                        <a:t>Interrogative</a:t>
                      </a:r>
                      <a:endParaRPr lang="en-US" sz="1900" b="1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1" cap="none" spc="0">
                          <a:solidFill>
                            <a:schemeClr val="tx1"/>
                          </a:solidFill>
                          <a:effectLst/>
                        </a:rPr>
                        <a:t>Negative Interrogative</a:t>
                      </a:r>
                      <a:endParaRPr lang="en-US" sz="1900" b="1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extLst>
                  <a:ext uri="{0D108BD9-81ED-4DB2-BD59-A6C34878D82A}">
                    <a16:rowId xmlns:a16="http://schemas.microsoft.com/office/drawing/2014/main" val="48592506"/>
                  </a:ext>
                </a:extLst>
              </a:tr>
              <a:tr h="501017"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I ate.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I did not eat.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I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I not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extLst>
                  <a:ext uri="{0D108BD9-81ED-4DB2-BD59-A6C34878D82A}">
                    <a16:rowId xmlns:a16="http://schemas.microsoft.com/office/drawing/2014/main" val="4263552399"/>
                  </a:ext>
                </a:extLst>
              </a:tr>
              <a:tr h="795460"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We ate.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We did not eat.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we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we not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extLst>
                  <a:ext uri="{0D108BD9-81ED-4DB2-BD59-A6C34878D82A}">
                    <a16:rowId xmlns:a16="http://schemas.microsoft.com/office/drawing/2014/main" val="4809935"/>
                  </a:ext>
                </a:extLst>
              </a:tr>
              <a:tr h="795460"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You ate.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You did not eat.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you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you not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extLst>
                  <a:ext uri="{0D108BD9-81ED-4DB2-BD59-A6C34878D82A}">
                    <a16:rowId xmlns:a16="http://schemas.microsoft.com/office/drawing/2014/main" val="2011120530"/>
                  </a:ext>
                </a:extLst>
              </a:tr>
              <a:tr h="795460"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He ate.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He did not eat.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he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he not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extLst>
                  <a:ext uri="{0D108BD9-81ED-4DB2-BD59-A6C34878D82A}">
                    <a16:rowId xmlns:a16="http://schemas.microsoft.com/office/drawing/2014/main" val="648558292"/>
                  </a:ext>
                </a:extLst>
              </a:tr>
              <a:tr h="795460"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She ate.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She did not eat.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she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she not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extLst>
                  <a:ext uri="{0D108BD9-81ED-4DB2-BD59-A6C34878D82A}">
                    <a16:rowId xmlns:a16="http://schemas.microsoft.com/office/drawing/2014/main" val="1355573650"/>
                  </a:ext>
                </a:extLst>
              </a:tr>
              <a:tr h="501017"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It ate.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It did not eat.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it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tc>
                  <a:txBody>
                    <a:bodyPr/>
                    <a:lstStyle/>
                    <a:p>
                      <a:r>
                        <a:rPr lang="en-US" sz="1900" b="0" cap="none" spc="0">
                          <a:solidFill>
                            <a:schemeClr val="tx1"/>
                          </a:solidFill>
                          <a:effectLst/>
                        </a:rPr>
                        <a:t>Did it not eat?</a:t>
                      </a:r>
                      <a:endParaRPr lang="en-US" sz="1900" b="0" cap="none" spc="0">
                        <a:solidFill>
                          <a:schemeClr val="tx1"/>
                        </a:solidFill>
                        <a:effectLst/>
                        <a:latin typeface="Google Sans Text"/>
                      </a:endParaRPr>
                    </a:p>
                  </a:txBody>
                  <a:tcPr marL="128139" marR="128139" marT="89697" marB="89697" anchor="ctr"/>
                </a:tc>
                <a:extLst>
                  <a:ext uri="{0D108BD9-81ED-4DB2-BD59-A6C34878D82A}">
                    <a16:rowId xmlns:a16="http://schemas.microsoft.com/office/drawing/2014/main" val="239269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0727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FF856-D9C5-E3D8-2F04-41EDC1088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424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0" dirty="0">
                <a:effectLst/>
                <a:latin typeface="Google Sans Text"/>
              </a:rPr>
              <a:t>Uses of the Simple Past Tense</a:t>
            </a:r>
            <a:br>
              <a:rPr lang="en-US" b="0" i="0" dirty="0">
                <a:effectLst/>
                <a:latin typeface="Google Sans Text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1ABFE-C9C9-321F-B817-AA702EBB73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141" y="865238"/>
            <a:ext cx="11621729" cy="579120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(1) Events in the Past:</a:t>
            </a:r>
            <a:r>
              <a:rPr lang="en-US" b="0" i="0" dirty="0">
                <a:effectLst/>
                <a:latin typeface="Google Sans Text"/>
              </a:rPr>
              <a:t> To describe an event that happened at </a:t>
            </a:r>
            <a:r>
              <a:rPr lang="en-US" b="0" i="0" dirty="0">
                <a:effectLst/>
                <a:highlight>
                  <a:srgbClr val="FFFF00"/>
                </a:highlight>
                <a:latin typeface="Google Sans Text"/>
              </a:rPr>
              <a:t>a specific time in the past</a:t>
            </a:r>
            <a:r>
              <a:rPr lang="en-US" b="0" i="0" dirty="0">
                <a:effectLst/>
                <a:latin typeface="Google Sans Text"/>
              </a:rPr>
              <a:t>.</a:t>
            </a:r>
          </a:p>
          <a:p>
            <a:pPr marL="457200" lvl="1" indent="0" algn="l">
              <a:buNone/>
            </a:pPr>
            <a:r>
              <a:rPr lang="en-US" b="1" i="0" dirty="0">
                <a:effectLst/>
                <a:latin typeface="Google Sans Text"/>
              </a:rPr>
              <a:t>Examples:</a:t>
            </a:r>
            <a:endParaRPr lang="en-US" b="0" i="0" dirty="0">
              <a:effectLst/>
              <a:latin typeface="Google Sans Text"/>
            </a:endParaRPr>
          </a:p>
          <a:p>
            <a:pPr marL="1371600" lvl="2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He </a:t>
            </a:r>
            <a:r>
              <a:rPr lang="en-US" b="1" i="0" dirty="0">
                <a:effectLst/>
                <a:highlight>
                  <a:srgbClr val="FFFF00"/>
                </a:highlight>
                <a:latin typeface="Google Sans Text"/>
              </a:rPr>
              <a:t>wrote</a:t>
            </a:r>
            <a:r>
              <a:rPr lang="en-US" b="0" i="0" dirty="0">
                <a:effectLst/>
                <a:latin typeface="Google Sans Text"/>
              </a:rPr>
              <a:t> a novel </a:t>
            </a:r>
            <a:r>
              <a:rPr lang="en-US" b="1" i="0" u="sng" dirty="0">
                <a:effectLst/>
                <a:highlight>
                  <a:srgbClr val="FFFF00"/>
                </a:highlight>
                <a:latin typeface="Google Sans Text"/>
              </a:rPr>
              <a:t>last year</a:t>
            </a:r>
            <a:r>
              <a:rPr lang="en-US" b="0" i="0" dirty="0">
                <a:effectLst/>
                <a:latin typeface="Google Sans Text"/>
              </a:rPr>
              <a:t>.</a:t>
            </a:r>
          </a:p>
          <a:p>
            <a:pPr marL="1371600" lvl="2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India </a:t>
            </a:r>
            <a:r>
              <a:rPr lang="en-US" b="1" i="0" dirty="0">
                <a:effectLst/>
                <a:highlight>
                  <a:srgbClr val="FFFF00"/>
                </a:highlight>
                <a:latin typeface="Google Sans Text"/>
              </a:rPr>
              <a:t>became</a:t>
            </a:r>
            <a:r>
              <a:rPr lang="en-US" b="0" i="0" dirty="0">
                <a:effectLst/>
                <a:latin typeface="Google Sans Text"/>
              </a:rPr>
              <a:t> free in </a:t>
            </a:r>
            <a:r>
              <a:rPr lang="en-US" b="1" i="0" u="sng" dirty="0">
                <a:effectLst/>
                <a:highlight>
                  <a:srgbClr val="FFFF00"/>
                </a:highlight>
                <a:latin typeface="Google Sans Text"/>
              </a:rPr>
              <a:t>1947</a:t>
            </a:r>
            <a:r>
              <a:rPr lang="en-US" b="0" i="0" dirty="0">
                <a:effectLst/>
                <a:latin typeface="Google Sans Text"/>
              </a:rPr>
              <a:t>.</a:t>
            </a:r>
          </a:p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(2) Past Habits (with "used to"):</a:t>
            </a:r>
            <a:r>
              <a:rPr lang="en-US" b="0" i="0" dirty="0">
                <a:effectLst/>
                <a:latin typeface="Google Sans Text"/>
              </a:rPr>
              <a:t> To </a:t>
            </a:r>
            <a:r>
              <a:rPr lang="en-US" b="0" i="0" dirty="0">
                <a:effectLst/>
                <a:highlight>
                  <a:srgbClr val="FFFF00"/>
                </a:highlight>
                <a:latin typeface="Google Sans Text"/>
              </a:rPr>
              <a:t>describe habitual actions in the past that no longer occur</a:t>
            </a:r>
            <a:r>
              <a:rPr lang="en-US" b="0" i="0" dirty="0">
                <a:effectLst/>
                <a:latin typeface="Google Sans Text"/>
              </a:rPr>
              <a:t>.</a:t>
            </a:r>
          </a:p>
          <a:p>
            <a:pPr marL="457200" lvl="1" indent="0" algn="l">
              <a:buNone/>
            </a:pPr>
            <a:r>
              <a:rPr lang="en-US" b="1" i="0" dirty="0">
                <a:effectLst/>
                <a:latin typeface="Google Sans Text"/>
              </a:rPr>
              <a:t>Examples:</a:t>
            </a:r>
            <a:endParaRPr lang="en-US" b="0" i="0" dirty="0">
              <a:effectLst/>
              <a:latin typeface="Google Sans Text"/>
            </a:endParaRPr>
          </a:p>
          <a:p>
            <a:pPr marL="1371600" lvl="2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When he was young, he </a:t>
            </a:r>
            <a:r>
              <a:rPr lang="en-US" b="1" i="0" dirty="0">
                <a:effectLst/>
                <a:highlight>
                  <a:srgbClr val="FFFF00"/>
                </a:highlight>
                <a:latin typeface="Google Sans Text"/>
              </a:rPr>
              <a:t>used to </a:t>
            </a:r>
            <a:r>
              <a:rPr lang="en-US" b="1" i="0" dirty="0">
                <a:effectLst/>
                <a:latin typeface="Google Sans Text"/>
              </a:rPr>
              <a:t>play</a:t>
            </a:r>
            <a:r>
              <a:rPr lang="en-US" b="0" i="0" dirty="0">
                <a:effectLst/>
                <a:latin typeface="Google Sans Text"/>
              </a:rPr>
              <a:t> cricket.</a:t>
            </a:r>
          </a:p>
          <a:p>
            <a:pPr marL="0" indent="0" algn="l">
              <a:buNone/>
            </a:pPr>
            <a:r>
              <a:rPr lang="en-US" b="1" i="0" dirty="0">
                <a:effectLst/>
                <a:latin typeface="Google Sans Text"/>
              </a:rPr>
              <a:t>(3) Past State of Being (with "</a:t>
            </a:r>
            <a:r>
              <a:rPr lang="en-US" b="1" i="0" dirty="0">
                <a:effectLst/>
                <a:highlight>
                  <a:srgbClr val="FFFF00"/>
                </a:highlight>
                <a:latin typeface="Google Sans Text"/>
              </a:rPr>
              <a:t>was</a:t>
            </a:r>
            <a:r>
              <a:rPr lang="en-US" b="1" i="0" dirty="0">
                <a:effectLst/>
                <a:latin typeface="Google Sans Text"/>
              </a:rPr>
              <a:t>" or "</a:t>
            </a:r>
            <a:r>
              <a:rPr lang="en-US" b="1" i="0" dirty="0">
                <a:effectLst/>
                <a:highlight>
                  <a:srgbClr val="FFFF00"/>
                </a:highlight>
                <a:latin typeface="Google Sans Text"/>
              </a:rPr>
              <a:t>were</a:t>
            </a:r>
            <a:r>
              <a:rPr lang="en-US" b="1" i="0" dirty="0">
                <a:effectLst/>
                <a:latin typeface="Google Sans Text"/>
              </a:rPr>
              <a:t>"):</a:t>
            </a:r>
            <a:r>
              <a:rPr lang="en-US" b="0" i="0" dirty="0">
                <a:effectLst/>
                <a:latin typeface="Google Sans Text"/>
              </a:rPr>
              <a:t> To describe </a:t>
            </a:r>
            <a:r>
              <a:rPr lang="en-US" b="0" i="0" dirty="0">
                <a:effectLst/>
                <a:highlight>
                  <a:srgbClr val="FFFF00"/>
                </a:highlight>
                <a:latin typeface="Google Sans Text"/>
              </a:rPr>
              <a:t>a past state or condition</a:t>
            </a:r>
            <a:r>
              <a:rPr lang="en-US" b="0" i="0" dirty="0">
                <a:effectLst/>
                <a:latin typeface="Google Sans Text"/>
              </a:rPr>
              <a:t>.</a:t>
            </a:r>
          </a:p>
          <a:p>
            <a:pPr marL="457200" lvl="1" indent="0" algn="l">
              <a:buNone/>
            </a:pPr>
            <a:r>
              <a:rPr lang="en-US" b="1" i="0" dirty="0">
                <a:effectLst/>
                <a:latin typeface="Google Sans Text"/>
              </a:rPr>
              <a:t>Examples:</a:t>
            </a:r>
            <a:endParaRPr lang="en-US" b="0" i="0" dirty="0">
              <a:effectLst/>
              <a:latin typeface="Google Sans Text"/>
            </a:endParaRPr>
          </a:p>
          <a:p>
            <a:pPr marL="1371600" lvl="2" indent="-457200" algn="l">
              <a:buFont typeface="+mj-lt"/>
              <a:buAutoNum type="arabicParenR"/>
            </a:pPr>
            <a:r>
              <a:rPr lang="en-US" b="0" i="0" dirty="0">
                <a:effectLst/>
                <a:latin typeface="Google Sans Text"/>
              </a:rPr>
              <a:t>She </a:t>
            </a:r>
            <a:r>
              <a:rPr lang="en-US" b="1" i="0" dirty="0">
                <a:effectLst/>
                <a:highlight>
                  <a:srgbClr val="FFFF00"/>
                </a:highlight>
                <a:latin typeface="Google Sans Text"/>
              </a:rPr>
              <a:t>was</a:t>
            </a:r>
            <a:r>
              <a:rPr lang="en-US" b="0" i="0" dirty="0">
                <a:effectLst/>
                <a:latin typeface="Google Sans Text"/>
              </a:rPr>
              <a:t> an expert pilot.</a:t>
            </a:r>
          </a:p>
          <a:p>
            <a:pPr marL="1371600" lvl="2" indent="-457200" algn="l">
              <a:buFont typeface="+mj-lt"/>
              <a:buAutoNum type="arabicParenR"/>
            </a:pPr>
            <a:r>
              <a:rPr lang="en-US" b="1" i="0" dirty="0">
                <a:effectLst/>
                <a:highlight>
                  <a:srgbClr val="FFFF00"/>
                </a:highlight>
                <a:latin typeface="Google Sans Text"/>
              </a:rPr>
              <a:t>Were</a:t>
            </a:r>
            <a:r>
              <a:rPr lang="en-US" b="0" i="0" dirty="0">
                <a:effectLst/>
                <a:latin typeface="Google Sans Text"/>
              </a:rPr>
              <a:t> you at the party last night?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891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E0ABB-7B45-60D5-35AF-6465F8ECE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sz="4000" b="1" i="0" dirty="0">
                <a:effectLst/>
                <a:latin typeface="Google Sans Text"/>
              </a:rPr>
              <a:t>(4) Conditional Sentences (Imagination):</a:t>
            </a:r>
            <a:r>
              <a:rPr lang="en-US" sz="4000" b="0" i="0" dirty="0">
                <a:effectLst/>
                <a:latin typeface="Google Sans Text"/>
              </a:rPr>
              <a:t> To describe hypothetical situations and their consequences.</a:t>
            </a:r>
          </a:p>
          <a:p>
            <a:pPr marL="457200" lvl="1" indent="0" algn="l">
              <a:buNone/>
            </a:pPr>
            <a:r>
              <a:rPr lang="en-US" sz="3600" b="1" i="0" dirty="0">
                <a:effectLst/>
                <a:latin typeface="Google Sans Text"/>
              </a:rPr>
              <a:t>Examples:</a:t>
            </a:r>
            <a:endParaRPr lang="en-US" sz="3600" b="0" i="0" dirty="0">
              <a:effectLst/>
              <a:latin typeface="Google Sans Text"/>
            </a:endParaRPr>
          </a:p>
          <a:p>
            <a:pPr marL="1428750" lvl="2" indent="-514350" algn="l">
              <a:buFont typeface="+mj-lt"/>
              <a:buAutoNum type="arabicParenR"/>
            </a:pPr>
            <a:r>
              <a:rPr lang="en-US" sz="3200" b="0" i="0" dirty="0">
                <a:effectLst/>
                <a:latin typeface="Google Sans Text"/>
              </a:rPr>
              <a:t>If I </a:t>
            </a:r>
            <a:r>
              <a:rPr lang="en-US" sz="3200" b="1" i="0" dirty="0">
                <a:effectLst/>
                <a:highlight>
                  <a:srgbClr val="FFFF00"/>
                </a:highlight>
                <a:latin typeface="Google Sans Text"/>
              </a:rPr>
              <a:t>had</a:t>
            </a:r>
            <a:r>
              <a:rPr lang="en-US" sz="3200" b="0" i="0" dirty="0">
                <a:effectLst/>
                <a:latin typeface="Google Sans Text"/>
              </a:rPr>
              <a:t> money, I </a:t>
            </a:r>
            <a:r>
              <a:rPr lang="en-US" sz="3200" b="1" i="0" dirty="0">
                <a:effectLst/>
                <a:highlight>
                  <a:srgbClr val="FFFF00"/>
                </a:highlight>
                <a:latin typeface="Google Sans Text"/>
              </a:rPr>
              <a:t>would buy</a:t>
            </a:r>
            <a:r>
              <a:rPr lang="en-US" sz="3200" b="0" i="0" dirty="0">
                <a:effectLst/>
                <a:highlight>
                  <a:srgbClr val="FFFF00"/>
                </a:highlight>
                <a:latin typeface="Google Sans Text"/>
              </a:rPr>
              <a:t> </a:t>
            </a:r>
            <a:r>
              <a:rPr lang="en-US" sz="3200" b="0" i="0" dirty="0">
                <a:effectLst/>
                <a:latin typeface="Google Sans Text"/>
              </a:rPr>
              <a:t>a car.</a:t>
            </a:r>
          </a:p>
          <a:p>
            <a:pPr marL="1428750" lvl="2" indent="-514350" algn="l">
              <a:buFont typeface="+mj-lt"/>
              <a:buAutoNum type="arabicParenR"/>
            </a:pPr>
            <a:r>
              <a:rPr lang="en-US" sz="3200" b="0" i="0" dirty="0">
                <a:effectLst/>
                <a:latin typeface="Google Sans Text"/>
              </a:rPr>
              <a:t>If I </a:t>
            </a:r>
            <a:r>
              <a:rPr lang="en-US" sz="3200" b="1" i="0" dirty="0">
                <a:effectLst/>
                <a:highlight>
                  <a:srgbClr val="FFFF00"/>
                </a:highlight>
                <a:latin typeface="Google Sans Text"/>
              </a:rPr>
              <a:t>knew</a:t>
            </a:r>
            <a:r>
              <a:rPr lang="en-US" sz="3200" b="0" i="0" dirty="0">
                <a:effectLst/>
                <a:latin typeface="Google Sans Text"/>
              </a:rPr>
              <a:t> his address, I </a:t>
            </a:r>
            <a:r>
              <a:rPr lang="en-US" sz="3200" b="1" i="0" dirty="0">
                <a:effectLst/>
                <a:highlight>
                  <a:srgbClr val="FFFF00"/>
                </a:highlight>
                <a:latin typeface="Google Sans Text"/>
              </a:rPr>
              <a:t>would tell</a:t>
            </a:r>
            <a:r>
              <a:rPr lang="en-US" sz="3200" b="0" i="0" dirty="0">
                <a:effectLst/>
                <a:highlight>
                  <a:srgbClr val="FFFF00"/>
                </a:highlight>
                <a:latin typeface="Google Sans Text"/>
              </a:rPr>
              <a:t> </a:t>
            </a:r>
            <a:r>
              <a:rPr lang="en-US" sz="3200" b="0" i="0" dirty="0">
                <a:effectLst/>
                <a:latin typeface="Google Sans Text"/>
              </a:rPr>
              <a:t>you.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6420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1201</Words>
  <Application>Microsoft Office PowerPoint</Application>
  <PresentationFormat>Widescreen</PresentationFormat>
  <Paragraphs>141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Aptos</vt:lpstr>
      <vt:lpstr>Aptos Display</vt:lpstr>
      <vt:lpstr>Arial</vt:lpstr>
      <vt:lpstr>Google Sans Text</vt:lpstr>
      <vt:lpstr>Office Theme</vt:lpstr>
      <vt:lpstr>Simple Past Understanding its Form, Uses, and Applications</vt:lpstr>
      <vt:lpstr>PowerPoint Presentation</vt:lpstr>
      <vt:lpstr>Introduction </vt:lpstr>
      <vt:lpstr>Affirmative (Positive) Sentences</vt:lpstr>
      <vt:lpstr>Negative Sentences</vt:lpstr>
      <vt:lpstr>Interrogative (Question) Sentences </vt:lpstr>
      <vt:lpstr>PowerPoint Presentation</vt:lpstr>
      <vt:lpstr>Uses of the Simple Past Tense </vt:lpstr>
      <vt:lpstr>PowerPoint Presentation</vt:lpstr>
      <vt:lpstr>Identifying the Simple Past Tense</vt:lpstr>
      <vt:lpstr>Exercise 1: Past Events (Specific Time) </vt:lpstr>
      <vt:lpstr>Exercise 2: Past Habits (Used to) </vt:lpstr>
      <vt:lpstr>Past State of Being (was/were)</vt:lpstr>
      <vt:lpstr>Exercise 4: Conditional Sentences (Imagination)</vt:lpstr>
      <vt:lpstr>PowerPoint Presentation</vt:lpstr>
      <vt:lpstr>PowerPoint Presentation</vt:lpstr>
      <vt:lpstr>My Yesterday!</vt:lpstr>
      <vt:lpstr>My Last Summer Holiday!</vt:lpstr>
      <vt:lpstr>Any Questions?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 MASAOUDI MOHAMED</dc:creator>
  <cp:lastModifiedBy>EL MASAOUDI MOHAMED</cp:lastModifiedBy>
  <cp:revision>37</cp:revision>
  <dcterms:created xsi:type="dcterms:W3CDTF">2024-10-29T15:19:46Z</dcterms:created>
  <dcterms:modified xsi:type="dcterms:W3CDTF">2024-11-01T14:57:44Z</dcterms:modified>
</cp:coreProperties>
</file>